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"/>
  </p:notesMasterIdLst>
  <p:sldIdLst>
    <p:sldId id="258" r:id="rId3"/>
    <p:sldId id="260" r:id="rId4"/>
    <p:sldId id="262" r:id="rId5"/>
    <p:sldId id="264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2881"/>
    <a:srgbClr val="632881"/>
    <a:srgbClr val="406EB3"/>
    <a:srgbClr val="BA2F7D"/>
    <a:srgbClr val="26478D"/>
    <a:srgbClr val="575756"/>
    <a:srgbClr val="C85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675-D273-41E3-A00E-5EA3D8F472FB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7E2C-4B4E-4473-B556-35440EE69F5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992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1 captura de información en campo: </a:t>
            </a:r>
            <a:r>
              <a:rPr lang="es-CO" dirty="0" err="1"/>
              <a:t>On</a:t>
            </a:r>
            <a:r>
              <a:rPr lang="es-CO" dirty="0"/>
              <a:t> line y Off line</a:t>
            </a:r>
          </a:p>
          <a:p>
            <a:r>
              <a:rPr lang="es-CO" dirty="0"/>
              <a:t>2 Segmenta cada actividad económica por nivel de riesgo y productividad</a:t>
            </a:r>
          </a:p>
          <a:p>
            <a:r>
              <a:rPr lang="es-CO" dirty="0"/>
              <a:t>3 Usa</a:t>
            </a:r>
            <a:r>
              <a:rPr lang="es-CO" baseline="0" dirty="0"/>
              <a:t> un modelo experto para </a:t>
            </a:r>
            <a:r>
              <a:rPr lang="es-CO" baseline="0" dirty="0" err="1"/>
              <a:t>originacion</a:t>
            </a:r>
            <a:r>
              <a:rPr lang="es-CO" baseline="0" dirty="0"/>
              <a:t> de microcrédito</a:t>
            </a:r>
          </a:p>
          <a:p>
            <a:r>
              <a:rPr lang="es-CO" baseline="0" dirty="0"/>
              <a:t>4 automatiza el proceso a través de un motor de decisión que permite conocer la viabilidad del cliente</a:t>
            </a:r>
          </a:p>
          <a:p>
            <a:r>
              <a:rPr lang="es-CO" baseline="0" dirty="0"/>
              <a:t>5 Considera </a:t>
            </a:r>
            <a:r>
              <a:rPr lang="es-CO" baseline="0" dirty="0" err="1"/>
              <a:t>variabels</a:t>
            </a:r>
            <a:r>
              <a:rPr lang="es-CO" baseline="0" dirty="0"/>
              <a:t> de las solicitud, Vs la </a:t>
            </a:r>
            <a:r>
              <a:rPr lang="es-CO" baseline="0" dirty="0" err="1"/>
              <a:t>informacion</a:t>
            </a:r>
            <a:r>
              <a:rPr lang="es-CO" baseline="0" dirty="0"/>
              <a:t> del buró en la decisión.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EB823-41C0-9D4C-916A-C8BFE20D5F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88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125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509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524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88" y="-183397"/>
            <a:ext cx="4705147" cy="1475260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59" y="2721497"/>
            <a:ext cx="5329101" cy="172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52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52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2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97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62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591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89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0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3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2459" y="3967942"/>
            <a:ext cx="4444675" cy="1025921"/>
          </a:xfrm>
        </p:spPr>
        <p:txBody>
          <a:bodyPr anchor="t">
            <a:normAutofit/>
          </a:bodyPr>
          <a:lstStyle>
            <a:lvl1pPr algn="l">
              <a:defRPr sz="2933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2459" y="4993864"/>
            <a:ext cx="4444675" cy="410369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3841" y="-4372"/>
            <a:ext cx="7016136" cy="603482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5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09" y="2056544"/>
            <a:ext cx="10515600" cy="61615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043" y="3624541"/>
            <a:ext cx="1786583" cy="22748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75756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8793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5305"/>
            <a:ext cx="6431075" cy="2016411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894100" y="3626330"/>
            <a:ext cx="1789256" cy="227302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242180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7539637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9854021" y="3624540"/>
            <a:ext cx="1786583" cy="22139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562043" y="2908357"/>
            <a:ext cx="1786468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894101" y="2908357"/>
            <a:ext cx="1789256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5242067" y="2908357"/>
            <a:ext cx="1786583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7539642" y="2908357"/>
            <a:ext cx="1786465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9854019" y="2900914"/>
            <a:ext cx="1786583" cy="622711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28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9/12/2018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-173059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65" y="1673092"/>
            <a:ext cx="10515600" cy="560997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838158" indent="-345001">
              <a:buFont typeface="+mj-lt"/>
              <a:buAutoNum type="arabicPeriod"/>
              <a:tabLst/>
              <a:defRPr sz="1467" b="1">
                <a:solidFill>
                  <a:srgbClr val="575756"/>
                </a:solidFill>
              </a:defRPr>
            </a:lvl2pPr>
            <a:lvl3pPr marL="1079446" indent="-226473">
              <a:tabLst/>
              <a:defRPr sz="140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772546" indent="-294203">
              <a:buFont typeface="+mj-lt"/>
              <a:buAutoNum type="arabicPeriod"/>
              <a:tabLst/>
              <a:defRPr sz="1467" b="1"/>
            </a:lvl2pPr>
            <a:lvl3pPr marL="1011716" indent="-239173">
              <a:tabLst/>
              <a:defRPr sz="140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715165" y="2368619"/>
            <a:ext cx="105156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2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88" y="2846132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9/12/2018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065" y="619256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2568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438891" y="2249441"/>
            <a:ext cx="1786583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7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829" y="3207620"/>
            <a:ext cx="5601561" cy="1113187"/>
          </a:xfrm>
        </p:spPr>
        <p:txBody>
          <a:bodyPr>
            <a:normAutofit/>
          </a:bodyPr>
          <a:lstStyle>
            <a:lvl1pPr marL="609570" indent="-609570">
              <a:buFont typeface="+mj-lt"/>
              <a:buAutoNum type="arabicPeriod"/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991" y="-368141"/>
            <a:ext cx="6044284" cy="1895135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9/12/2018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715165" y="4398671"/>
            <a:ext cx="5963221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828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436" y="851308"/>
            <a:ext cx="5157787" cy="465539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436" y="1316847"/>
            <a:ext cx="5157787" cy="413245"/>
          </a:xfrm>
        </p:spPr>
        <p:txBody>
          <a:bodyPr anchor="t">
            <a:normAutofit/>
          </a:bodyPr>
          <a:lstStyle>
            <a:lvl1pPr marL="0" indent="0">
              <a:buNone/>
              <a:defRPr sz="2133" b="0">
                <a:solidFill>
                  <a:srgbClr val="26478D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9/12/2018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58440" y="2424689"/>
            <a:ext cx="4521761" cy="32425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849095" y="-7817"/>
            <a:ext cx="6365032" cy="567508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5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9/12/2018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2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267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72676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9/12/2018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5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9/12/2018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7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9/12/2018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6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9/12/2018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0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3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42" y="5062515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02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1368425"/>
            <a:ext cx="11580284" cy="51244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7"/>
            <a:ext cx="10420349" cy="9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007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5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696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04802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304802" y="40618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80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7460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225425"/>
            <a:ext cx="10420349" cy="987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6426203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6426203" y="406817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1076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2992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2992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62992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49585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3048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048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3048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151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368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6554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45878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21464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53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11474394" y="6605588"/>
            <a:ext cx="4106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377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377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1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495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05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521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097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7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17A1B-606F-4EF5-B7B7-74683DDC8F41}" type="datetimeFigureOut">
              <a:rPr lang="es-CO" smtClean="0"/>
              <a:t>9/12/2018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067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6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9/12/2018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3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67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10584" indent="0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6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24340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474109" indent="-230706" algn="l" defTabSz="91435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71751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365" y="2210142"/>
            <a:ext cx="4759891" cy="8337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Product Owner</a:t>
            </a:r>
            <a:endParaRPr lang="en-US" sz="3733" dirty="0"/>
          </a:p>
        </p:txBody>
      </p:sp>
      <p:pic>
        <p:nvPicPr>
          <p:cNvPr id="7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1946"/>
            <a:ext cx="6103567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35" y="6086751"/>
            <a:ext cx="1917756" cy="619435"/>
          </a:xfrm>
          <a:prstGeom prst="rect">
            <a:avLst/>
          </a:prstGeom>
        </p:spPr>
      </p:pic>
      <p:cxnSp>
        <p:nvCxnSpPr>
          <p:cNvPr id="10" name="Conector recto 28">
            <a:extLst>
              <a:ext uri="{FF2B5EF4-FFF2-40B4-BE49-F238E27FC236}">
                <a16:creationId xmlns:a16="http://schemas.microsoft.com/office/drawing/2014/main" id="{8EC8C1DD-CC93-4EB2-882C-4C544F9551B9}"/>
              </a:ext>
            </a:extLst>
          </p:cNvPr>
          <p:cNvCxnSpPr/>
          <p:nvPr/>
        </p:nvCxnSpPr>
        <p:spPr>
          <a:xfrm flipV="1">
            <a:off x="952185" y="2915728"/>
            <a:ext cx="4784381" cy="61438"/>
          </a:xfrm>
          <a:prstGeom prst="line">
            <a:avLst/>
          </a:prstGeom>
          <a:noFill/>
          <a:ln w="38100" cap="flat" cmpd="sng" algn="ctr">
            <a:solidFill>
              <a:srgbClr val="E32D9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8898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2"/>
            <a:ext cx="12192000" cy="6858000"/>
          </a:xfrm>
          <a:prstGeom prst="rect">
            <a:avLst/>
          </a:prstGeom>
        </p:spPr>
      </p:pic>
      <p:sp>
        <p:nvSpPr>
          <p:cNvPr id="7" name="8 CuadroTexto"/>
          <p:cNvSpPr txBox="1"/>
          <p:nvPr/>
        </p:nvSpPr>
        <p:spPr>
          <a:xfrm>
            <a:off x="758711" y="414065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s-CO" sz="3200" b="1" dirty="0" smtClean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es?</a:t>
            </a:r>
            <a:endParaRPr lang="es-CO" sz="3200" b="1" dirty="0">
              <a:solidFill>
                <a:srgbClr val="63267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026131" y="1258046"/>
            <a:ext cx="563346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b="0" i="0" dirty="0" smtClean="0">
                <a:solidFill>
                  <a:srgbClr val="5757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CO" sz="1600" b="1" i="0" dirty="0" smtClean="0">
                <a:solidFill>
                  <a:srgbClr val="5757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Product Owner (PO)</a:t>
            </a:r>
            <a:r>
              <a:rPr lang="es-CO" sz="1600" b="0" i="0" dirty="0" smtClean="0">
                <a:solidFill>
                  <a:srgbClr val="5757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 un miembro del Equipo Agile responsable de definir Historias y priorizar el Backlog del Equipo para agilizar la ejecución de las prioridades del programa mientras mantiene la integridad conceptual y técnica de las Características o componentes para el equipo.</a:t>
            </a:r>
          </a:p>
          <a:p>
            <a:pPr algn="just"/>
            <a:endParaRPr lang="es-CO" sz="16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b="0" i="0" dirty="0" smtClean="0">
                <a:solidFill>
                  <a:srgbClr val="57575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PO tiene un papel importante en el control de calidad y es el único miembro del equipo que tiene poder para aceptar historias de usuario.</a:t>
            </a:r>
          </a:p>
          <a:p>
            <a:pPr algn="just"/>
            <a:endParaRPr lang="es-CO" sz="1600" dirty="0" smtClean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6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CO" sz="16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CO" sz="16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roduct Owner se desempeña como representante de los </a:t>
            </a:r>
            <a:r>
              <a:rPr lang="es-CO" sz="1600" b="1" dirty="0" err="1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Stakeholder</a:t>
            </a:r>
            <a:r>
              <a:rPr lang="es-CO" sz="1600" b="1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trabaja con el área de producto y otras partes interesadas, incluido otros </a:t>
            </a:r>
            <a:r>
              <a:rPr lang="es-CO" sz="16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s-CO" sz="16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roduct Owner, para definir y priorizar las historias del backlog del equipo con maximizando el valor entregado al negocio.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4384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7115856" y="2898703"/>
            <a:ext cx="2036605" cy="797331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0" name="Rectángulo 19"/>
          <p:cNvSpPr/>
          <p:nvPr/>
        </p:nvSpPr>
        <p:spPr>
          <a:xfrm>
            <a:off x="4980143" y="4669009"/>
            <a:ext cx="2036605" cy="81262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1" name="Rectángulo 20"/>
          <p:cNvSpPr/>
          <p:nvPr/>
        </p:nvSpPr>
        <p:spPr>
          <a:xfrm>
            <a:off x="4980144" y="3795859"/>
            <a:ext cx="2036606" cy="805907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2" name="Rectángulo 21"/>
          <p:cNvSpPr/>
          <p:nvPr/>
        </p:nvSpPr>
        <p:spPr>
          <a:xfrm>
            <a:off x="7115855" y="3795859"/>
            <a:ext cx="2036606" cy="805882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3" name="Rectángulo 22"/>
          <p:cNvSpPr/>
          <p:nvPr/>
        </p:nvSpPr>
        <p:spPr>
          <a:xfrm>
            <a:off x="7111948" y="4673519"/>
            <a:ext cx="2040512" cy="80811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4" name="Rectángulo 23"/>
          <p:cNvSpPr/>
          <p:nvPr/>
        </p:nvSpPr>
        <p:spPr>
          <a:xfrm>
            <a:off x="4970685" y="5565412"/>
            <a:ext cx="2046063" cy="804373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5" name="Rectángulo 24"/>
          <p:cNvSpPr/>
          <p:nvPr/>
        </p:nvSpPr>
        <p:spPr>
          <a:xfrm>
            <a:off x="7106397" y="5571190"/>
            <a:ext cx="2046063" cy="798595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3" y="423498"/>
            <a:ext cx="2504315" cy="6030595"/>
          </a:xfrm>
          <a:prstGeom prst="rect">
            <a:avLst/>
          </a:prstGeom>
        </p:spPr>
      </p:pic>
      <p:grpSp>
        <p:nvGrpSpPr>
          <p:cNvPr id="26" name="Grupo 25"/>
          <p:cNvGrpSpPr/>
          <p:nvPr/>
        </p:nvGrpSpPr>
        <p:grpSpPr>
          <a:xfrm>
            <a:off x="4980145" y="1978673"/>
            <a:ext cx="2036605" cy="808381"/>
            <a:chOff x="4735902" y="489802"/>
            <a:chExt cx="2036605" cy="808381"/>
          </a:xfrm>
        </p:grpSpPr>
        <p:sp>
          <p:nvSpPr>
            <p:cNvPr id="8" name="Rectángulo 7"/>
            <p:cNvSpPr/>
            <p:nvPr/>
          </p:nvSpPr>
          <p:spPr>
            <a:xfrm>
              <a:off x="4735902" y="489802"/>
              <a:ext cx="2036605" cy="808381"/>
            </a:xfrm>
            <a:prstGeom prst="rect">
              <a:avLst/>
            </a:prstGeom>
            <a:solidFill>
              <a:srgbClr val="BA2F7D"/>
            </a:solidFill>
            <a:ln>
              <a:solidFill>
                <a:srgbClr val="BA2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5461765" y="609490"/>
              <a:ext cx="1310742" cy="6001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s-CO" sz="1100" i="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Preparación y participación en la planificación PI</a:t>
              </a: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980145" y="2893076"/>
            <a:ext cx="2036605" cy="802958"/>
            <a:chOff x="4315912" y="1604091"/>
            <a:chExt cx="2036605" cy="802958"/>
          </a:xfrm>
        </p:grpSpPr>
        <p:sp>
          <p:nvSpPr>
            <p:cNvPr id="17" name="Rectángulo 16"/>
            <p:cNvSpPr/>
            <p:nvPr/>
          </p:nvSpPr>
          <p:spPr>
            <a:xfrm>
              <a:off x="4315912" y="1604091"/>
              <a:ext cx="2036605" cy="802958"/>
            </a:xfrm>
            <a:prstGeom prst="rect">
              <a:avLst/>
            </a:prstGeom>
            <a:solidFill>
              <a:srgbClr val="982881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041775" y="1697175"/>
              <a:ext cx="1310742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100" i="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Recoger y tener claros las funcionalidades</a:t>
              </a:r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7115855" y="1982088"/>
            <a:ext cx="2036606" cy="804867"/>
            <a:chOff x="7148551" y="720576"/>
            <a:chExt cx="2036606" cy="804867"/>
          </a:xfrm>
        </p:grpSpPr>
        <p:sp>
          <p:nvSpPr>
            <p:cNvPr id="18" name="Rectángulo 17"/>
            <p:cNvSpPr/>
            <p:nvPr/>
          </p:nvSpPr>
          <p:spPr>
            <a:xfrm>
              <a:off x="7148551" y="720576"/>
              <a:ext cx="2036606" cy="804867"/>
            </a:xfrm>
            <a:prstGeom prst="rect">
              <a:avLst/>
            </a:prstGeom>
            <a:solidFill>
              <a:srgbClr val="BA2F7D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7740941" y="905907"/>
              <a:ext cx="14442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100" i="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Definir Historias de </a:t>
              </a:r>
              <a:r>
                <a:rPr lang="es-CO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Usuario</a:t>
              </a:r>
            </a:p>
          </p:txBody>
        </p:sp>
      </p:grpSp>
      <p:sp>
        <p:nvSpPr>
          <p:cNvPr id="10" name="Rectángulo 9"/>
          <p:cNvSpPr/>
          <p:nvPr/>
        </p:nvSpPr>
        <p:spPr>
          <a:xfrm>
            <a:off x="7742613" y="2909834"/>
            <a:ext cx="14098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Fijar Criterios de Aceptación para cada Historia de Usuario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706008" y="3841422"/>
            <a:ext cx="1310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Ordenar y priorizar las HU y </a:t>
            </a:r>
            <a:r>
              <a:rPr lang="es-CO" sz="105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Enabler</a:t>
            </a:r>
            <a:r>
              <a:rPr lang="es-CO" sz="105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del backlog del equipo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706008" y="4781062"/>
            <a:ext cx="13107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Definir el producto mínimo viable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7742613" y="4703513"/>
            <a:ext cx="14098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Acordar junto con el equipo una definición de DONE</a:t>
            </a:r>
          </a:p>
        </p:txBody>
      </p:sp>
      <p:sp>
        <p:nvSpPr>
          <p:cNvPr id="14" name="Rectángulo 13"/>
          <p:cNvSpPr/>
          <p:nvPr/>
        </p:nvSpPr>
        <p:spPr>
          <a:xfrm>
            <a:off x="5706008" y="5822731"/>
            <a:ext cx="13107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Validar Entregas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7742613" y="3932529"/>
            <a:ext cx="140984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Estar disponible y accesible para el equipo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7694758" y="5614981"/>
            <a:ext cx="15267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Asegurarse de que todo el mundo entiende los ítems del Backlog del </a:t>
            </a:r>
            <a:r>
              <a:rPr lang="es-CO" sz="105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sz="1050" i="0" dirty="0" smtClean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8 CuadroTexto"/>
          <p:cNvSpPr txBox="1"/>
          <p:nvPr/>
        </p:nvSpPr>
        <p:spPr>
          <a:xfrm>
            <a:off x="4910924" y="583581"/>
            <a:ext cx="43909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s-CO" sz="3600" b="1" dirty="0" smtClean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Responsabilidades</a:t>
            </a:r>
          </a:p>
          <a:p>
            <a:pPr defTabSz="914377"/>
            <a:r>
              <a:rPr lang="es-CO" sz="2800" b="1" dirty="0" smtClean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Owner</a:t>
            </a:r>
            <a:endParaRPr lang="es-CO" sz="2800" b="1" dirty="0">
              <a:solidFill>
                <a:srgbClr val="406EB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Conector recto 35"/>
          <p:cNvCxnSpPr/>
          <p:nvPr/>
        </p:nvCxnSpPr>
        <p:spPr>
          <a:xfrm>
            <a:off x="4970685" y="1218906"/>
            <a:ext cx="4390946" cy="0"/>
          </a:xfrm>
          <a:prstGeom prst="line">
            <a:avLst/>
          </a:prstGeom>
          <a:ln w="38100">
            <a:solidFill>
              <a:srgbClr val="BA2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959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ángulo 46"/>
          <p:cNvSpPr/>
          <p:nvPr/>
        </p:nvSpPr>
        <p:spPr>
          <a:xfrm>
            <a:off x="686110" y="3188092"/>
            <a:ext cx="11145329" cy="1884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/>
          <p:cNvSpPr/>
          <p:nvPr/>
        </p:nvSpPr>
        <p:spPr>
          <a:xfrm>
            <a:off x="638355" y="1242203"/>
            <a:ext cx="11145329" cy="175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/>
          <p:cNvGrpSpPr/>
          <p:nvPr/>
        </p:nvGrpSpPr>
        <p:grpSpPr>
          <a:xfrm>
            <a:off x="900058" y="1631981"/>
            <a:ext cx="1560989" cy="1055972"/>
            <a:chOff x="1757516" y="591673"/>
            <a:chExt cx="1560989" cy="1055972"/>
          </a:xfrm>
        </p:grpSpPr>
        <p:sp>
          <p:nvSpPr>
            <p:cNvPr id="10" name="Rectángulo redondeado 9"/>
            <p:cNvSpPr/>
            <p:nvPr/>
          </p:nvSpPr>
          <p:spPr>
            <a:xfrm>
              <a:off x="1757516" y="845389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57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1400" dirty="0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77331" y="591673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2623154" y="1631981"/>
            <a:ext cx="1560989" cy="1055972"/>
            <a:chOff x="3551381" y="591673"/>
            <a:chExt cx="1560989" cy="1055972"/>
          </a:xfrm>
        </p:grpSpPr>
        <p:sp>
          <p:nvSpPr>
            <p:cNvPr id="12" name="Rectángulo redondeado 11"/>
            <p:cNvSpPr/>
            <p:nvPr/>
          </p:nvSpPr>
          <p:spPr>
            <a:xfrm>
              <a:off x="3551381" y="845389"/>
              <a:ext cx="1560989" cy="802256"/>
            </a:xfrm>
            <a:prstGeom prst="roundRect">
              <a:avLst/>
            </a:prstGeom>
            <a:solidFill>
              <a:srgbClr val="26478D"/>
            </a:solidFill>
            <a:ln>
              <a:solidFill>
                <a:srgbClr val="57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Refinamiento HU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51497" y="591673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4363208" y="1628492"/>
            <a:ext cx="1560989" cy="1055972"/>
            <a:chOff x="3831761" y="3038699"/>
            <a:chExt cx="1560989" cy="1055972"/>
          </a:xfrm>
        </p:grpSpPr>
        <p:sp>
          <p:nvSpPr>
            <p:cNvPr id="14" name="Rectángulo redondeado 13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632881"/>
            </a:solidFill>
            <a:ln>
              <a:solidFill>
                <a:srgbClr val="63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1897953" y="3364362"/>
            <a:ext cx="1560989" cy="1055972"/>
            <a:chOff x="3831761" y="3038699"/>
            <a:chExt cx="1560989" cy="1055972"/>
          </a:xfrm>
        </p:grpSpPr>
        <p:sp>
          <p:nvSpPr>
            <p:cNvPr id="18" name="Rectángulo redondeado 17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Iteration</a:t>
              </a: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9602781" y="1595239"/>
            <a:ext cx="1560989" cy="1068483"/>
            <a:chOff x="3831761" y="3038699"/>
            <a:chExt cx="1560989" cy="1068483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31761" y="3304926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Inspect</a:t>
              </a: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Adapt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6905972" y="3364362"/>
            <a:ext cx="1560989" cy="1055972"/>
            <a:chOff x="3831761" y="3038699"/>
            <a:chExt cx="1560989" cy="1055972"/>
          </a:xfrm>
        </p:grpSpPr>
        <p:sp>
          <p:nvSpPr>
            <p:cNvPr id="24" name="Rectángulo redondeado 23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Innovation</a:t>
              </a: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7857466" y="1607750"/>
            <a:ext cx="1560989" cy="1055972"/>
            <a:chOff x="3831761" y="3038699"/>
            <a:chExt cx="1560989" cy="1055972"/>
          </a:xfrm>
        </p:grpSpPr>
        <p:sp>
          <p:nvSpPr>
            <p:cNvPr id="27" name="Rectángulo redondeado 26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Demo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12151" y="1628492"/>
            <a:ext cx="1560989" cy="1055972"/>
            <a:chOff x="3831761" y="3038699"/>
            <a:chExt cx="1560989" cy="1055972"/>
          </a:xfrm>
        </p:grpSpPr>
        <p:sp>
          <p:nvSpPr>
            <p:cNvPr id="30" name="Rectángulo redondeado 29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982881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 </a:t>
              </a: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Sync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8637960" y="3346120"/>
            <a:ext cx="1560989" cy="1055972"/>
            <a:chOff x="3831761" y="3038699"/>
            <a:chExt cx="1560989" cy="1055972"/>
          </a:xfrm>
        </p:grpSpPr>
        <p:sp>
          <p:nvSpPr>
            <p:cNvPr id="36" name="Rectángulo redondeado 35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Daily</a:t>
              </a: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Meeting (</a:t>
              </a: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5232190" y="3375573"/>
            <a:ext cx="1560989" cy="1055972"/>
            <a:chOff x="3831761" y="3038699"/>
            <a:chExt cx="1560989" cy="1055972"/>
          </a:xfrm>
        </p:grpSpPr>
        <p:sp>
          <p:nvSpPr>
            <p:cNvPr id="39" name="Rectángulo redondeado 38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Iteration</a:t>
              </a: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Retrospective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3558408" y="3375573"/>
            <a:ext cx="1560989" cy="1055972"/>
            <a:chOff x="3831761" y="3038699"/>
            <a:chExt cx="1560989" cy="1055972"/>
          </a:xfrm>
        </p:grpSpPr>
        <p:sp>
          <p:nvSpPr>
            <p:cNvPr id="42" name="Rectángulo redondeado 41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Iteration</a:t>
              </a: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400" b="1" kern="0" dirty="0" err="1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Review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Título 38"/>
          <p:cNvSpPr>
            <a:spLocks noGrp="1"/>
          </p:cNvSpPr>
          <p:nvPr>
            <p:ph type="title"/>
          </p:nvPr>
        </p:nvSpPr>
        <p:spPr>
          <a:xfrm>
            <a:off x="479628" y="521056"/>
            <a:ext cx="5157787" cy="465539"/>
          </a:xfrm>
        </p:spPr>
        <p:txBody>
          <a:bodyPr>
            <a:normAutofit fontScale="90000"/>
          </a:bodyPr>
          <a:lstStyle/>
          <a:p>
            <a:r>
              <a:rPr lang="es-CO" sz="2800" b="1" dirty="0">
                <a:latin typeface="Arial" panose="020B0604020202020204" pitchFamily="34" charset="0"/>
                <a:cs typeface="Arial" panose="020B0604020202020204" pitchFamily="34" charset="0"/>
              </a:rPr>
              <a:t>Debe Participar</a:t>
            </a:r>
            <a:r>
              <a: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O" dirty="0"/>
          </a:p>
        </p:txBody>
      </p:sp>
      <p:sp>
        <p:nvSpPr>
          <p:cNvPr id="49" name="CuadroTexto 48"/>
          <p:cNvSpPr txBox="1"/>
          <p:nvPr/>
        </p:nvSpPr>
        <p:spPr>
          <a:xfrm>
            <a:off x="214488" y="1242203"/>
            <a:ext cx="461665" cy="17508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  <a:endParaRPr lang="es-CO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230972" y="3248692"/>
            <a:ext cx="461665" cy="18236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s-CO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905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298</Words>
  <Application>Microsoft Office PowerPoint</Application>
  <PresentationFormat>Panorámica</PresentationFormat>
  <Paragraphs>39</Paragraphs>
  <Slides>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.AppleSystemUIFont</vt:lpstr>
      <vt:lpstr>Arial</vt:lpstr>
      <vt:lpstr>Calibri</vt:lpstr>
      <vt:lpstr>Calibri Light</vt:lpstr>
      <vt:lpstr>Tema de Office</vt:lpstr>
      <vt:lpstr>Office Theme</vt:lpstr>
      <vt:lpstr>Product Owner</vt:lpstr>
      <vt:lpstr>Presentación de PowerPoint</vt:lpstr>
      <vt:lpstr>Presentación de PowerPoint</vt:lpstr>
      <vt:lpstr>Debe Participar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Owner</dc:title>
  <dc:creator>Rene</dc:creator>
  <cp:lastModifiedBy>Rene</cp:lastModifiedBy>
  <cp:revision>30</cp:revision>
  <dcterms:created xsi:type="dcterms:W3CDTF">2018-12-09T13:24:54Z</dcterms:created>
  <dcterms:modified xsi:type="dcterms:W3CDTF">2018-12-10T02:49:16Z</dcterms:modified>
</cp:coreProperties>
</file>